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1" r:id="rId3"/>
    <p:sldId id="266" r:id="rId4"/>
    <p:sldId id="268" r:id="rId5"/>
    <p:sldId id="272" r:id="rId6"/>
    <p:sldId id="282" r:id="rId7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86383-547F-4A52-A935-E411FD43B633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8FAB-41F9-4AC0-97D4-C77DB834D7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4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E5EA-213D-4D8E-942F-952B220D6853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6789"/>
            <a:ext cx="543814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5D19C-E15B-4512-9E19-D270C985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2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12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0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06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65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22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60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7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67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1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55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85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9E91E-CCD0-4CFD-8EF0-7CC411B5536F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4063-7EC0-4FB7-BDBE-F6F3C7895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43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2046" y="2618509"/>
            <a:ext cx="9144000" cy="2524991"/>
          </a:xfrm>
        </p:spPr>
        <p:txBody>
          <a:bodyPr>
            <a:noAutofit/>
          </a:bodyPr>
          <a:lstStyle/>
          <a:p>
            <a:r>
              <a:rPr lang="pt-BR" sz="4000" dirty="0" smtClean="0"/>
              <a:t>ORÇAMENTO </a:t>
            </a:r>
            <a:r>
              <a:rPr lang="pt-BR" sz="4000" dirty="0" smtClean="0"/>
              <a:t>2021 </a:t>
            </a:r>
            <a:r>
              <a:rPr lang="pt-BR" sz="4000" dirty="0" smtClean="0"/>
              <a:t>– L.D.O</a:t>
            </a:r>
          </a:p>
          <a:p>
            <a:r>
              <a:rPr lang="pt-BR" dirty="0" smtClean="0"/>
              <a:t>FUNDO </a:t>
            </a:r>
            <a:r>
              <a:rPr lang="pt-BR" dirty="0"/>
              <a:t>MILITAR</a:t>
            </a:r>
          </a:p>
          <a:p>
            <a:r>
              <a:rPr lang="pt-BR" dirty="0"/>
              <a:t>FUNDO FINANCEIRO</a:t>
            </a:r>
          </a:p>
          <a:p>
            <a:r>
              <a:rPr lang="pt-BR" dirty="0"/>
              <a:t>FUNDO DE </a:t>
            </a:r>
            <a:r>
              <a:rPr lang="pt-BR" dirty="0" smtClean="0"/>
              <a:t>PREVIDÊNCIA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718" y="174192"/>
            <a:ext cx="5292437" cy="171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4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63433"/>
            <a:ext cx="10515600" cy="1325563"/>
          </a:xfrm>
        </p:spPr>
        <p:txBody>
          <a:bodyPr>
            <a:normAutofit/>
          </a:bodyPr>
          <a:lstStyle/>
          <a:p>
            <a:r>
              <a:rPr lang="pt-BR" dirty="0" smtClean="0"/>
              <a:t>          </a:t>
            </a:r>
            <a:r>
              <a:rPr lang="pt-BR" b="1" dirty="0" smtClean="0"/>
              <a:t>L.D.O. – </a:t>
            </a:r>
            <a:r>
              <a:rPr lang="pt-BR" b="1" dirty="0" smtClean="0"/>
              <a:t>Lei de </a:t>
            </a:r>
            <a:r>
              <a:rPr lang="pt-BR" b="1" dirty="0" smtClean="0"/>
              <a:t>Diretrizes Orçamentárias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       </a:t>
            </a:r>
            <a:r>
              <a:rPr lang="pt-BR" b="1" dirty="0" smtClean="0"/>
              <a:t>2021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77680"/>
            <a:ext cx="10515600" cy="4351338"/>
          </a:xfrm>
        </p:spPr>
        <p:txBody>
          <a:bodyPr/>
          <a:lstStyle/>
          <a:p>
            <a:r>
              <a:rPr lang="pt-BR" b="1" dirty="0"/>
              <a:t>LDO</a:t>
            </a:r>
            <a:r>
              <a:rPr lang="pt-BR" dirty="0"/>
              <a:t> - Lei de Diretrizes Orçamentárias: compreende as metas e prioridades da administração </a:t>
            </a:r>
            <a:r>
              <a:rPr lang="pt-BR" dirty="0" smtClean="0"/>
              <a:t>pública, </a:t>
            </a:r>
            <a:r>
              <a:rPr lang="pt-BR" dirty="0"/>
              <a:t>incluindo as </a:t>
            </a:r>
            <a:r>
              <a:rPr lang="pt-BR" dirty="0" smtClean="0"/>
              <a:t>projeções das receitas e despesas para </a:t>
            </a:r>
            <a:r>
              <a:rPr lang="pt-BR" dirty="0"/>
              <a:t>o exercício financeiro subsequente, orientará a elaboração da lei orçamentária </a:t>
            </a:r>
            <a:r>
              <a:rPr lang="pt-BR" dirty="0" smtClean="0"/>
              <a:t>anual (LOA).</a:t>
            </a:r>
            <a:endParaRPr lang="pt-BR" dirty="0"/>
          </a:p>
        </p:txBody>
      </p:sp>
      <p:pic>
        <p:nvPicPr>
          <p:cNvPr id="4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73817"/>
              </p:ext>
            </p:extLst>
          </p:nvPr>
        </p:nvGraphicFramePr>
        <p:xfrm>
          <a:off x="1066800" y="4529874"/>
          <a:ext cx="10287000" cy="164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021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    PROJETO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     ENCAMINHAMENTO AO EXECUTIVO</a:t>
                      </a:r>
                    </a:p>
                    <a:p>
                      <a:r>
                        <a:rPr lang="pt-BR" dirty="0" smtClean="0"/>
                        <a:t>                          (Artigo 22° da Constituição Estadual)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068">
                <a:tc>
                  <a:txBody>
                    <a:bodyPr/>
                    <a:lstStyle/>
                    <a:p>
                      <a:r>
                        <a:rPr lang="pt-BR" dirty="0" smtClean="0"/>
                        <a:t>     L.D.O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8,5 meses antes do encerramento do exercício financeiro – 15 de abril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38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FUNDO MILITAR – </a:t>
            </a:r>
            <a:r>
              <a:rPr lang="pt-BR" sz="4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L.D.O. 2021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4291" y="2595816"/>
            <a:ext cx="10934700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RESUMO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    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Reest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2020          LDO 2021         Previsões  2022         Previsões 2023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Receitas  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473.321.000,00   </a:t>
            </a:r>
            <a:r>
              <a:rPr kumimoji="0" lang="pt-BR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539.987.000,00         558.888.000,00            578.453.000,00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Despesas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1.847.405.000,00    1.936.716.000,00     2.018.553.000,00         2.102.530.000,00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Insuficiência: R$ 1.374.084.000,00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1.396.729.000,00         1.459.665.000,00             1.524.077.000,00        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9" y="488949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2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FUNDO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1207044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RESUMO:   </a:t>
            </a:r>
            <a:r>
              <a:rPr lang="pt-BR" dirty="0" smtClean="0"/>
              <a:t>     </a:t>
            </a:r>
            <a:r>
              <a:rPr lang="pt-BR" dirty="0" err="1" smtClean="0"/>
              <a:t>Reest</a:t>
            </a:r>
            <a:r>
              <a:rPr lang="pt-BR" dirty="0" smtClean="0"/>
              <a:t>. 2020              2021                 2022                      2023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   </a:t>
            </a:r>
            <a:r>
              <a:rPr lang="pt-BR" sz="1800" dirty="0" smtClean="0"/>
              <a:t>Receitas       </a:t>
            </a:r>
            <a:r>
              <a:rPr lang="pt-BR" sz="1800" dirty="0" smtClean="0"/>
              <a:t>     </a:t>
            </a:r>
            <a:r>
              <a:rPr lang="pt-BR" sz="1800" dirty="0">
                <a:solidFill>
                  <a:srgbClr val="00B0F0"/>
                </a:solidFill>
              </a:rPr>
              <a:t>R$ </a:t>
            </a:r>
            <a:r>
              <a:rPr lang="pt-BR" sz="1800" dirty="0" smtClean="0">
                <a:solidFill>
                  <a:srgbClr val="00B0F0"/>
                </a:solidFill>
              </a:rPr>
              <a:t>1.536.717.000,00           1.671.160.000,00          1.769.044.000,00            1.847.217.000,00</a:t>
            </a:r>
            <a:endParaRPr lang="pt-BR" sz="1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00B0F0"/>
                </a:solidFill>
              </a:rPr>
              <a:t> </a:t>
            </a:r>
            <a:r>
              <a:rPr lang="pt-BR" dirty="0" smtClean="0">
                <a:solidFill>
                  <a:srgbClr val="00B0F0"/>
                </a:solidFill>
              </a:rPr>
              <a:t>      </a:t>
            </a:r>
            <a:r>
              <a:rPr lang="pt-BR" sz="1800" dirty="0" smtClean="0"/>
              <a:t>Despesas          </a:t>
            </a:r>
            <a:r>
              <a:rPr lang="pt-BR" sz="1800" dirty="0" smtClean="0">
                <a:solidFill>
                  <a:srgbClr val="FF0000"/>
                </a:solidFill>
              </a:rPr>
              <a:t>R</a:t>
            </a:r>
            <a:r>
              <a:rPr lang="pt-BR" sz="1800" dirty="0">
                <a:solidFill>
                  <a:srgbClr val="FF0000"/>
                </a:solidFill>
              </a:rPr>
              <a:t>$ </a:t>
            </a:r>
            <a:r>
              <a:rPr lang="pt-BR" sz="1800" dirty="0" smtClean="0">
                <a:solidFill>
                  <a:srgbClr val="FF0000"/>
                </a:solidFill>
              </a:rPr>
              <a:t>6.533.124.000,00            6.846.606.000,00          7.083.620.000,00            7.221.574.000,00</a:t>
            </a:r>
            <a:endParaRPr lang="pt-B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dirty="0" smtClean="0"/>
              <a:t>           </a:t>
            </a:r>
            <a:endParaRPr lang="pt-BR" b="1" dirty="0" smtClean="0"/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sz="2000" b="1" dirty="0" smtClean="0"/>
              <a:t>      Insuficiência    R$ 4.996.407.000,00       5.175.446.000,00      5.314.576.000,00     5.374.357.000,00</a:t>
            </a:r>
            <a:r>
              <a:rPr lang="pt-BR" b="1" dirty="0" smtClean="0"/>
              <a:t>               </a:t>
            </a:r>
            <a:endParaRPr lang="pt-BR" dirty="0"/>
          </a:p>
        </p:txBody>
      </p:sp>
      <p:pic>
        <p:nvPicPr>
          <p:cNvPr id="4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9" y="488949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58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FUNDO DE PREVIDÊNCIA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RESUMO:       2020                     2021                 2022                 2023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Receitas      </a:t>
            </a:r>
            <a:r>
              <a:rPr lang="pt-BR" sz="2000" dirty="0" smtClean="0">
                <a:solidFill>
                  <a:srgbClr val="00B0F0"/>
                </a:solidFill>
              </a:rPr>
              <a:t> </a:t>
            </a:r>
            <a:r>
              <a:rPr lang="pt-BR" sz="2000" dirty="0">
                <a:solidFill>
                  <a:srgbClr val="00B0F0"/>
                </a:solidFill>
              </a:rPr>
              <a:t>R$ </a:t>
            </a:r>
            <a:r>
              <a:rPr lang="pt-BR" sz="2000" dirty="0" smtClean="0">
                <a:solidFill>
                  <a:srgbClr val="00B0F0"/>
                </a:solidFill>
              </a:rPr>
              <a:t>3.101.777.000,00       3.215.044.000,00         3.301.459.000,00       3.390.205.000,00</a:t>
            </a:r>
            <a:endParaRPr lang="pt-BR" sz="2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t-BR" sz="2000" dirty="0" smtClean="0"/>
              <a:t>Despesas     </a:t>
            </a:r>
            <a:r>
              <a:rPr lang="pt-BR" sz="2000" dirty="0" smtClean="0">
                <a:solidFill>
                  <a:srgbClr val="FF0000"/>
                </a:solidFill>
              </a:rPr>
              <a:t>R$ </a:t>
            </a:r>
            <a:r>
              <a:rPr lang="pt-BR" sz="2000" smtClean="0">
                <a:solidFill>
                  <a:srgbClr val="FF0000"/>
                </a:solidFill>
              </a:rPr>
              <a:t>3.101.777.000,00        3.215.044.000,00        3.301.459.000,00        3.390.205.000,00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dirty="0" smtClean="0"/>
              <a:t> 			</a:t>
            </a:r>
            <a:endParaRPr lang="pt-BR" dirty="0"/>
          </a:p>
        </p:txBody>
      </p:sp>
      <p:pic>
        <p:nvPicPr>
          <p:cNvPr id="4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9" y="488949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97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428" y="5339645"/>
            <a:ext cx="10515600" cy="1004245"/>
          </a:xfrm>
        </p:spPr>
        <p:txBody>
          <a:bodyPr/>
          <a:lstStyle/>
          <a:p>
            <a:pPr algn="ctr"/>
            <a:r>
              <a:rPr lang="pt-BR" b="1" dirty="0" smtClean="0"/>
              <a:t>FIM</a:t>
            </a:r>
            <a:endParaRPr lang="pt-BR" b="1" dirty="0"/>
          </a:p>
        </p:txBody>
      </p:sp>
      <p:pic>
        <p:nvPicPr>
          <p:cNvPr id="4" name="Picture 1028" descr="Figura em Logo Word.d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9" y="342900"/>
            <a:ext cx="11084243" cy="439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042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192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          L.D.O. – Lei de Diretrizes Orçamentárias                               2021</vt:lpstr>
      <vt:lpstr> FUNDO MILITAR – L.D.O. 2021</vt:lpstr>
      <vt:lpstr>FUNDO FINANCEIRO</vt:lpstr>
      <vt:lpstr>FUNDO DE PREVIDÊNCIA</vt:lpstr>
      <vt:lpstr>FIM</vt:lpstr>
    </vt:vector>
  </TitlesOfParts>
  <Company>PARANAPERVIDENCIA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Adilson Marcondes Ribas</dc:creator>
  <cp:lastModifiedBy>Adilson Marcondes Ribas</cp:lastModifiedBy>
  <cp:revision>137</cp:revision>
  <cp:lastPrinted>2017-08-31T13:00:10Z</cp:lastPrinted>
  <dcterms:created xsi:type="dcterms:W3CDTF">2014-02-28T17:46:14Z</dcterms:created>
  <dcterms:modified xsi:type="dcterms:W3CDTF">2020-02-27T11:26:43Z</dcterms:modified>
</cp:coreProperties>
</file>